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26"/>
  </p:notesMasterIdLst>
  <p:sldIdLst>
    <p:sldId id="1864" r:id="rId5"/>
    <p:sldId id="1846" r:id="rId6"/>
    <p:sldId id="1845" r:id="rId7"/>
    <p:sldId id="1848" r:id="rId8"/>
    <p:sldId id="1870" r:id="rId9"/>
    <p:sldId id="1852" r:id="rId10"/>
    <p:sldId id="1865" r:id="rId11"/>
    <p:sldId id="1868" r:id="rId12"/>
    <p:sldId id="1871" r:id="rId13"/>
    <p:sldId id="1869" r:id="rId14"/>
    <p:sldId id="1872" r:id="rId15"/>
    <p:sldId id="1859" r:id="rId16"/>
    <p:sldId id="1873" r:id="rId17"/>
    <p:sldId id="1874" r:id="rId18"/>
    <p:sldId id="1875" r:id="rId19"/>
    <p:sldId id="1876" r:id="rId20"/>
    <p:sldId id="1858" r:id="rId21"/>
    <p:sldId id="1877" r:id="rId22"/>
    <p:sldId id="1867" r:id="rId23"/>
    <p:sldId id="1878" r:id="rId24"/>
    <p:sldId id="1879" r:id="rId2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6868"/>
    <a:srgbClr val="C63434"/>
    <a:srgbClr val="80364D"/>
    <a:srgbClr val="A61C1B"/>
    <a:srgbClr val="FE4387"/>
    <a:srgbClr val="FF2625"/>
    <a:srgbClr val="007788"/>
    <a:srgbClr val="297C2A"/>
    <a:srgbClr val="F69000"/>
    <a:srgbClr val="01C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3"/>
  </p:normalViewPr>
  <p:slideViewPr>
    <p:cSldViewPr snapToGrid="0">
      <p:cViewPr varScale="1">
        <p:scale>
          <a:sx n="64" d="100"/>
          <a:sy n="64" d="100"/>
        </p:scale>
        <p:origin x="546" y="66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  <p:pic>
        <p:nvPicPr>
          <p:cNvPr id="6" name="Picture Placeholder 9" descr="Bright, colorful geometric pattern ">
            <a:extLst>
              <a:ext uri="{FF2B5EF4-FFF2-40B4-BE49-F238E27FC236}">
                <a16:creationId xmlns:a16="http://schemas.microsoft.com/office/drawing/2014/main" id="{47BA4775-9232-44C1-8851-04B675311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" r="24"/>
          <a:stretch/>
        </p:blipFill>
        <p:spPr>
          <a:xfrm>
            <a:off x="-9236" y="0"/>
            <a:ext cx="474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Oran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13" descr="Bright, colorful geometric pattern ">
            <a:extLst>
              <a:ext uri="{FF2B5EF4-FFF2-40B4-BE49-F238E27FC236}">
                <a16:creationId xmlns:a16="http://schemas.microsoft.com/office/drawing/2014/main" id="{0E92939E-CAD0-4B0D-A39F-10B9B25E1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15" descr="Bright, colorful geometric pattern ">
            <a:extLst>
              <a:ext uri="{FF2B5EF4-FFF2-40B4-BE49-F238E27FC236}">
                <a16:creationId xmlns:a16="http://schemas.microsoft.com/office/drawing/2014/main" id="{D7C393D9-3916-4D61-9B6A-E1B16C07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913" y="0"/>
            <a:ext cx="476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" descr="Bright, colorful geometric pattern ">
            <a:extLst>
              <a:ext uri="{FF2B5EF4-FFF2-40B4-BE49-F238E27FC236}">
                <a16:creationId xmlns:a16="http://schemas.microsoft.com/office/drawing/2014/main" id="{69F80BBC-9ED9-4167-818A-EB3FAEE3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20" descr="Bright, colorful geometric pattern ">
            <a:extLst>
              <a:ext uri="{FF2B5EF4-FFF2-40B4-BE49-F238E27FC236}">
                <a16:creationId xmlns:a16="http://schemas.microsoft.com/office/drawing/2014/main" id="{EB4660F5-5357-48E0-B5C6-3DECB6CB8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3" b="193"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13" descr="Bright, colorful geometric pattern ">
            <a:extLst>
              <a:ext uri="{FF2B5EF4-FFF2-40B4-BE49-F238E27FC236}">
                <a16:creationId xmlns:a16="http://schemas.microsoft.com/office/drawing/2014/main" id="{2DB741D5-0593-4748-A4D3-EF1E436A1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11" descr="Bright, colorful geometric pattern ">
            <a:extLst>
              <a:ext uri="{FF2B5EF4-FFF2-40B4-BE49-F238E27FC236}">
                <a16:creationId xmlns:a16="http://schemas.microsoft.com/office/drawing/2014/main" id="{1DB66C56-FBAE-47D3-9818-61368D74D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90" b="390"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Placeholder 19" descr="Bright, colorful geometric pattern ">
            <a:extLst>
              <a:ext uri="{FF2B5EF4-FFF2-40B4-BE49-F238E27FC236}">
                <a16:creationId xmlns:a16="http://schemas.microsoft.com/office/drawing/2014/main" id="{C93F15CF-2105-4C28-85E9-BBA03833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" b="436"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15" descr="Bright, colorful geometric pattern ">
            <a:extLst>
              <a:ext uri="{FF2B5EF4-FFF2-40B4-BE49-F238E27FC236}">
                <a16:creationId xmlns:a16="http://schemas.microsoft.com/office/drawing/2014/main" id="{9E2B3BF6-B5D6-4D6F-84C6-0EE24AC7C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17" descr="Bright, colorful geometric pattern ">
            <a:extLst>
              <a:ext uri="{FF2B5EF4-FFF2-40B4-BE49-F238E27FC236}">
                <a16:creationId xmlns:a16="http://schemas.microsoft.com/office/drawing/2014/main" id="{9F278CC9-9968-40F5-B18F-B1D45BE36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0" b="390"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690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2703" y="2224216"/>
            <a:ext cx="6471603" cy="1867565"/>
          </a:xfrm>
        </p:spPr>
        <p:txBody>
          <a:bodyPr anchor="ctr">
            <a:noAutofit/>
          </a:bodyPr>
          <a:lstStyle/>
          <a:p>
            <a:r>
              <a:rPr lang="en-US" altLang="en-US" dirty="0"/>
              <a:t>INTRODUCTION </a:t>
            </a:r>
            <a:br>
              <a:rPr lang="en-US" altLang="en-US" dirty="0"/>
            </a:br>
            <a:r>
              <a:rPr lang="en-US" altLang="en-US" dirty="0"/>
              <a:t>TO </a:t>
            </a:r>
            <a:br>
              <a:rPr lang="en-US" altLang="en-US" dirty="0"/>
            </a:br>
            <a:r>
              <a:rPr lang="en-US" altLang="en-US" dirty="0"/>
              <a:t>OPENCV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2DDD7C-B250-AE68-52D9-EBFB313EE9E4}"/>
              </a:ext>
            </a:extLst>
          </p:cNvPr>
          <p:cNvSpPr txBox="1">
            <a:spLocks noChangeArrowheads="1"/>
          </p:cNvSpPr>
          <p:nvPr/>
        </p:nvSpPr>
        <p:spPr>
          <a:xfrm>
            <a:off x="4942703" y="4091782"/>
            <a:ext cx="4531081" cy="42025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200" b="0" dirty="0">
                <a:latin typeface="Angsana New" panose="020B0502040204020203" pitchFamily="18" charset="-34"/>
                <a:cs typeface="Angsana New" panose="020B0502040204020203" pitchFamily="18" charset="-34"/>
              </a:rPr>
              <a:t>Open Source Computer Vision Library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511B1D-967A-79B7-41D2-F9EC1982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3" y="635244"/>
            <a:ext cx="7255065" cy="410208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EDDAF-6387-312A-FDC8-77144B49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76" y="1556056"/>
            <a:ext cx="3868291" cy="226046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8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DC3C1-6D0C-883F-0701-C46C0621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83" y="95053"/>
            <a:ext cx="9446302" cy="556901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92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D14EC-F521-1A95-1CD4-D9D2D46C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3" y="1965765"/>
            <a:ext cx="4614436" cy="2638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522A1-1D1E-BB58-568C-9E38EAC6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649" y="3081464"/>
            <a:ext cx="3109759" cy="263839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BA3DBA-C625-2A79-22A2-C4D2998BF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007" y="135909"/>
            <a:ext cx="6548790" cy="2386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2EB1A8-62E4-C094-41AA-56BA9F9F8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78" y="3030066"/>
            <a:ext cx="2587626" cy="273476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BDD8716C-8986-6111-564A-59D21CB86B92}"/>
              </a:ext>
            </a:extLst>
          </p:cNvPr>
          <p:cNvSpPr/>
          <p:nvPr/>
        </p:nvSpPr>
        <p:spPr>
          <a:xfrm>
            <a:off x="614597" y="89942"/>
            <a:ext cx="3207895" cy="1165395"/>
          </a:xfrm>
          <a:prstGeom prst="flowChartAlternateProcess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Shapes and Text</a:t>
            </a:r>
            <a:endParaRPr lang="en-US" b="1" u="sng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4ED12888-1554-B208-1AFC-2C1751CE700B}"/>
              </a:ext>
            </a:extLst>
          </p:cNvPr>
          <p:cNvSpPr/>
          <p:nvPr/>
        </p:nvSpPr>
        <p:spPr>
          <a:xfrm rot="15032872">
            <a:off x="4155009" y="4675570"/>
            <a:ext cx="574319" cy="597803"/>
          </a:xfrm>
          <a:prstGeom prst="halfFrame">
            <a:avLst>
              <a:gd name="adj1" fmla="val 6390"/>
              <a:gd name="adj2" fmla="val 67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DCC65799-3C52-1EEB-56AB-4BF8472EFD84}"/>
              </a:ext>
            </a:extLst>
          </p:cNvPr>
          <p:cNvSpPr/>
          <p:nvPr/>
        </p:nvSpPr>
        <p:spPr>
          <a:xfrm rot="15110470">
            <a:off x="8529160" y="2686194"/>
            <a:ext cx="574319" cy="597803"/>
          </a:xfrm>
          <a:prstGeom prst="halfFrame">
            <a:avLst>
              <a:gd name="adj1" fmla="val 6390"/>
              <a:gd name="adj2" fmla="val 8208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EB2C-83A4-7BB4-0DEB-D20C66B8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47" y="253342"/>
            <a:ext cx="9117505" cy="2414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4B922-2FEC-B5C5-2602-CEE5F4D97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465" y="3098507"/>
            <a:ext cx="2555067" cy="271665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37A734-DA7A-2BE8-3B54-3B005511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586" y="3875929"/>
            <a:ext cx="1818900" cy="280968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8C6C1-1A60-FFCE-E8E5-0FCA3E85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363" y="127415"/>
            <a:ext cx="5911123" cy="351196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9352C5B-3B1A-B290-CAD1-420C9E0E4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27" y="635068"/>
            <a:ext cx="4293433" cy="4645702"/>
          </a:xfrm>
        </p:spPr>
        <p:txBody>
          <a:bodyPr/>
          <a:lstStyle/>
          <a:p>
            <a:r>
              <a:rPr lang="en-US" sz="3600" u="sng" dirty="0">
                <a:solidFill>
                  <a:schemeClr val="tx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Warp Perspective</a:t>
            </a:r>
            <a:endParaRPr lang="en-US" sz="2000" u="sng" dirty="0">
              <a:solidFill>
                <a:schemeClr val="tx1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cv2.getPerspectiveTransform is used to find the point that we have given</a:t>
            </a:r>
            <a:r>
              <a:rPr lang="en-US" sz="2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We need matrix for inputting our perspective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We are using cv2.warPerspective to input all the above parameters with size of the image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Cv2.warpPerspective(source of image, output image size, size of image)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86935-6A44-890F-DD7B-FCEFB8A2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157" y="3875929"/>
            <a:ext cx="2503449" cy="265517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8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BDAB-F127-741E-ADD5-2E52ADF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2" y="450578"/>
            <a:ext cx="3866935" cy="1012185"/>
          </a:xfrm>
        </p:spPr>
        <p:txBody>
          <a:bodyPr/>
          <a:lstStyle/>
          <a:p>
            <a:pPr algn="ctr"/>
            <a:r>
              <a:rPr lang="en-US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Joining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636D1-19DE-15DE-5C79-6D1C37B5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91" y="3116599"/>
            <a:ext cx="4725059" cy="2619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382FF-5D32-59D7-F3BB-04BFE00F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024" y="405608"/>
            <a:ext cx="2333951" cy="5020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87C06-FDFA-A9D3-3558-BCCEA70C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54" y="243398"/>
            <a:ext cx="4568035" cy="261974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E3A063-67E4-1A72-861F-CE388AF5A6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025" y="1948721"/>
            <a:ext cx="3586142" cy="361643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np.hstack</a:t>
            </a:r>
            <a:r>
              <a:rPr lang="en-US" sz="2000" dirty="0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 is used to stack the images in horizontal manner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np.vstack</a:t>
            </a:r>
            <a:r>
              <a:rPr lang="en-US" sz="2000" dirty="0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 is used to stack the images in vertical manner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The images should be of the same </a:t>
            </a:r>
            <a:r>
              <a:rPr lang="en-US" sz="2000" dirty="0" err="1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colour</a:t>
            </a:r>
            <a:r>
              <a:rPr lang="en-US" sz="2000" dirty="0">
                <a:latin typeface="Amasis MT Pro" panose="02040504050005020304" pitchFamily="18" charset="0"/>
                <a:ea typeface="ADLaM Display" panose="020F0502020204030204" pitchFamily="2" charset="0"/>
                <a:cs typeface="ADLaM Display" panose="020F0502020204030204" pitchFamily="2" charset="0"/>
              </a:rPr>
              <a:t> input</a:t>
            </a:r>
          </a:p>
          <a:p>
            <a:endParaRPr lang="en-US" sz="2000" dirty="0">
              <a:latin typeface="Amasis MT Pro" panose="020405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Amasis MT Pro" panose="02040504050005020304" pitchFamily="18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2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5507E-684E-38B8-F386-DD2D5E0D3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1" t="384" r="28808" b="-384"/>
          <a:stretch/>
        </p:blipFill>
        <p:spPr>
          <a:xfrm>
            <a:off x="193987" y="1640993"/>
            <a:ext cx="5067562" cy="390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BA815-B698-EB11-BB58-4C5E73F0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56" y="1640606"/>
            <a:ext cx="6496957" cy="383911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0F93457-D33F-4488-6107-87220B07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56" y="452543"/>
            <a:ext cx="10058400" cy="668128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Color Detection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5B5878-476B-437E-A871-DE49C9363E9C}"/>
              </a:ext>
            </a:extLst>
          </p:cNvPr>
          <p:cNvSpPr txBox="1">
            <a:spLocks/>
          </p:cNvSpPr>
          <p:nvPr/>
        </p:nvSpPr>
        <p:spPr>
          <a:xfrm>
            <a:off x="193986" y="6067110"/>
            <a:ext cx="11998013" cy="6035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cv2.resizeWindow: resizing the window “</a:t>
            </a:r>
            <a:r>
              <a:rPr lang="en-US" sz="2000" b="0" dirty="0" err="1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TrackBars</a:t>
            </a: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” || A loop created to run the commands again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Name of window should remain same || Mask window is inheriting the image with its lower and upper limit</a:t>
            </a:r>
          </a:p>
        </p:txBody>
      </p:sp>
    </p:spTree>
    <p:extLst>
      <p:ext uri="{BB962C8B-B14F-4D97-AF65-F5344CB8AC3E}">
        <p14:creationId xmlns:p14="http://schemas.microsoft.com/office/powerpoint/2010/main" val="179639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1DFDE-DD0F-FF56-ADCB-EE23B5F9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49" y="3416084"/>
            <a:ext cx="2583516" cy="285113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2982A-1F71-4D5B-AD6E-45A0203A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7" y="3416084"/>
            <a:ext cx="2583516" cy="290645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036153-BFCF-BAD3-0BC1-84D8DFC2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03" y="3429000"/>
            <a:ext cx="2583517" cy="2893539"/>
          </a:xfrm>
          <a:prstGeom prst="rect">
            <a:avLst/>
          </a:prstGeom>
          <a:ln w="190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0C1BA-9DE2-E413-0D81-7CD5BC055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864" y="499548"/>
            <a:ext cx="6068272" cy="25054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2E80-3697-460B-3C79-B1EB7B8C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502" y="489873"/>
            <a:ext cx="6748667" cy="1461343"/>
          </a:xfrm>
        </p:spPr>
        <p:txBody>
          <a:bodyPr/>
          <a:lstStyle/>
          <a:p>
            <a:pPr algn="ctr"/>
            <a:r>
              <a:rPr lang="en-US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Face Detection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00E5D0-B87C-1366-E5F5-AADA5EB360ED}"/>
              </a:ext>
            </a:extLst>
          </p:cNvPr>
          <p:cNvSpPr/>
          <p:nvPr/>
        </p:nvSpPr>
        <p:spPr>
          <a:xfrm>
            <a:off x="4928075" y="2298308"/>
            <a:ext cx="1965556" cy="95937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Faces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63A6A2-BED3-B7BC-C713-1E4D347B526B}"/>
              </a:ext>
            </a:extLst>
          </p:cNvPr>
          <p:cNvSpPr/>
          <p:nvPr/>
        </p:nvSpPr>
        <p:spPr>
          <a:xfrm>
            <a:off x="4928075" y="4796017"/>
            <a:ext cx="1965556" cy="95937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 Faces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0890AC-AAF4-E9AD-378A-EB7485740D7B}"/>
              </a:ext>
            </a:extLst>
          </p:cNvPr>
          <p:cNvSpPr/>
          <p:nvPr/>
        </p:nvSpPr>
        <p:spPr>
          <a:xfrm>
            <a:off x="8261638" y="3257679"/>
            <a:ext cx="1623054" cy="161533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AF1264-20D7-AA94-B21D-50D10049BC9E}"/>
              </a:ext>
            </a:extLst>
          </p:cNvPr>
          <p:cNvSpPr/>
          <p:nvPr/>
        </p:nvSpPr>
        <p:spPr>
          <a:xfrm rot="19809392">
            <a:off x="7207493" y="4808140"/>
            <a:ext cx="1184223" cy="601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3A3BD3-55D3-9A75-8B0D-CBA3C8D2209F}"/>
              </a:ext>
            </a:extLst>
          </p:cNvPr>
          <p:cNvSpPr/>
          <p:nvPr/>
        </p:nvSpPr>
        <p:spPr>
          <a:xfrm rot="2042998">
            <a:off x="7126540" y="2791316"/>
            <a:ext cx="1184223" cy="601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9946B8-5893-6C40-AFD6-F8E376E77A3E}"/>
              </a:ext>
            </a:extLst>
          </p:cNvPr>
          <p:cNvSpPr/>
          <p:nvPr/>
        </p:nvSpPr>
        <p:spPr>
          <a:xfrm>
            <a:off x="10010663" y="3672702"/>
            <a:ext cx="737286" cy="601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98C693-1DA7-979D-0032-AE5CEC9986B4}"/>
              </a:ext>
            </a:extLst>
          </p:cNvPr>
          <p:cNvSpPr/>
          <p:nvPr/>
        </p:nvSpPr>
        <p:spPr>
          <a:xfrm>
            <a:off x="10831718" y="3334674"/>
            <a:ext cx="1109272" cy="1461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  <a:p>
            <a:pPr algn="ctr"/>
            <a:r>
              <a:rPr lang="en-US" dirty="0"/>
              <a:t>File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33911E4-71FD-8710-36CB-12763902A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010" y="1169233"/>
            <a:ext cx="4001706" cy="550139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This method was proposed by someone named Viola and Jones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Positive faces are images that have faces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Negative faces are images that do not have face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Combining positive and negative faces we can combine to make a Cascade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OpenCV has its own cascades to detect different types of things not just faces.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0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0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8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048" y="1530246"/>
            <a:ext cx="3014867" cy="31616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B65B8-9CEC-556F-2EF1-7F95CF3A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44" y="1530246"/>
            <a:ext cx="7035008" cy="334162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D954BE-32C3-818E-31C3-04247EC8296F}"/>
              </a:ext>
            </a:extLst>
          </p:cNvPr>
          <p:cNvSpPr txBox="1">
            <a:spLocks/>
          </p:cNvSpPr>
          <p:nvPr/>
        </p:nvSpPr>
        <p:spPr>
          <a:xfrm>
            <a:off x="163048" y="678305"/>
            <a:ext cx="4001706" cy="55013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Cv2.CascadeClassifier is used to read the cascade file which has the code to detect frontal face.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dirty="0" err="1">
                <a:solidFill>
                  <a:schemeClr val="tx1"/>
                </a:solidFill>
                <a:latin typeface="Amasis MT Pro" panose="02040504050005020304" pitchFamily="18" charset="0"/>
              </a:rPr>
              <a:t>faceCascade.detectMultiScale</a:t>
            </a: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 is used to find the face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cv2.rectangle is used to create a boundary box which will detect the face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Cv2.rectangle(initial points, diagonal points, </a:t>
            </a:r>
            <a:r>
              <a:rPr lang="en-US" sz="2000" b="0" dirty="0" err="1">
                <a:solidFill>
                  <a:schemeClr val="tx1"/>
                </a:solidFill>
                <a:latin typeface="Amasis MT Pro" panose="02040504050005020304" pitchFamily="18" charset="0"/>
              </a:rPr>
              <a:t>colour</a:t>
            </a:r>
            <a:r>
              <a:rPr lang="en-US" sz="2000" b="0" dirty="0">
                <a:solidFill>
                  <a:schemeClr val="tx1"/>
                </a:solidFill>
                <a:latin typeface="Amasis MT Pro" panose="02040504050005020304" pitchFamily="18" charset="0"/>
              </a:rPr>
              <a:t>, thickness)</a:t>
            </a: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2000" b="0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marL="342900" indent="-3429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What is OpenCV and its importance?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3DF03A1-7CDC-DAB5-FBD2-115701C954AA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60969" y="2672984"/>
            <a:ext cx="6594468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OpenCV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 is a huge open-source library for computer vision, machine learning, and image processing.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OpenCV supports a wide variety of programming languages like Python, C++, Java, etc.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It can process images and videos to identify objects, faces, or even the handwriting of a human. 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EFF972-AFA0-0916-CE02-5D3E7399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99" y="314884"/>
            <a:ext cx="8516539" cy="503942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2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A0AB-30EA-6EFC-CA83-B81935B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13502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5E517-C9A3-38CF-6051-4DE61490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4" y="523687"/>
            <a:ext cx="6354062" cy="2377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72975-CD53-3E92-6BC4-6AAD67AA4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53" y="1228677"/>
            <a:ext cx="3516807" cy="96744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73300-4758-2100-3CD8-06492C2594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8"/>
          <a:stretch/>
        </p:blipFill>
        <p:spPr>
          <a:xfrm>
            <a:off x="315307" y="3286883"/>
            <a:ext cx="6794515" cy="2267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89C57F-1C5C-9375-3C54-E5D1C6202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054" y="3286817"/>
            <a:ext cx="2367406" cy="23193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3A81E7-FE99-53E2-7029-0F92EC095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108" y="4399515"/>
            <a:ext cx="247685" cy="228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4C3095-4BA1-398C-7FE8-89BFFFF2F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6069" y="4790043"/>
            <a:ext cx="809738" cy="4477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1) Reading images, videos and webcam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75963-068F-4684-1303-C2D0A00EE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1" y="1537098"/>
            <a:ext cx="4567065" cy="1822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08EE17-0356-5022-5920-0E7B3E87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998" y="3673673"/>
            <a:ext cx="3420648" cy="2044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49099-250B-18DF-74A5-EFAF5D6E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635" y="1537098"/>
            <a:ext cx="4396138" cy="1822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1EE9E-158B-0877-4F93-632A24DEB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491" y="3508262"/>
            <a:ext cx="3558425" cy="2320712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6232E6B9-0427-8274-C0D7-A632BBEF099F}"/>
              </a:ext>
            </a:extLst>
          </p:cNvPr>
          <p:cNvSpPr txBox="1">
            <a:spLocks/>
          </p:cNvSpPr>
          <p:nvPr/>
        </p:nvSpPr>
        <p:spPr>
          <a:xfrm>
            <a:off x="1272914" y="6020877"/>
            <a:ext cx="9924737" cy="10290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</a:rPr>
              <a:t>Cv2.imread reads the gives image ||   cv2.imshow is used to display the image</a:t>
            </a:r>
          </a:p>
        </p:txBody>
      </p:sp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2859C5-C1EC-BC83-11D2-719264BE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3" y="2152887"/>
            <a:ext cx="7044128" cy="324177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76E7A7-5AAE-0596-A175-E235895F1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1201" y="326036"/>
            <a:ext cx="4022362" cy="310296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Cv2.cvtColor is a function used to convert one </a:t>
            </a:r>
            <a:r>
              <a:rPr lang="en-US" sz="2800" b="0" dirty="0" err="1">
                <a:solidFill>
                  <a:schemeClr val="tx1"/>
                </a:solidFill>
                <a:latin typeface="Amasis MT Pro" panose="02040504050005020304" pitchFamily="18" charset="0"/>
              </a:rPr>
              <a:t>colour</a:t>
            </a: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 space to another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Here it is changed to Gray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0" u="sng" dirty="0" err="1">
                <a:solidFill>
                  <a:schemeClr val="tx1"/>
                </a:solidFill>
                <a:latin typeface="Amasis MT Pro" panose="02040504050005020304" pitchFamily="18" charset="0"/>
              </a:rPr>
              <a:t>ksize</a:t>
            </a: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: </a:t>
            </a:r>
            <a:r>
              <a:rPr lang="en-US" sz="2800" b="0" u="sng" dirty="0">
                <a:solidFill>
                  <a:schemeClr val="tx1"/>
                </a:solidFill>
                <a:latin typeface="Amasis MT Pro" panose="02040504050005020304" pitchFamily="18" charset="0"/>
              </a:rPr>
              <a:t>Kernel Size:</a:t>
            </a: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 Should be in odd pairs.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Cv2.GaussianBlur is used for blurring the image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0" dirty="0">
                <a:solidFill>
                  <a:schemeClr val="tx1"/>
                </a:solidFill>
                <a:latin typeface="Amasis MT Pro" panose="02040504050005020304" pitchFamily="18" charset="0"/>
              </a:rPr>
              <a:t>Here it tells the quality of blur</a:t>
            </a:r>
          </a:p>
          <a:p>
            <a:b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endParaRPr lang="en-US" sz="2400" b="0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3ECE61-784D-901E-61ED-A701C9D2B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37" y="506100"/>
            <a:ext cx="6477000" cy="1189037"/>
          </a:xfrm>
        </p:spPr>
        <p:txBody>
          <a:bodyPr/>
          <a:lstStyle/>
          <a:p>
            <a:r>
              <a:rPr lang="en-US" dirty="0"/>
              <a:t>2) Basic Functions</a:t>
            </a:r>
          </a:p>
        </p:txBody>
      </p:sp>
    </p:spTree>
    <p:extLst>
      <p:ext uri="{BB962C8B-B14F-4D97-AF65-F5344CB8AC3E}">
        <p14:creationId xmlns:p14="http://schemas.microsoft.com/office/powerpoint/2010/main" val="82292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1D504-9C4A-C0AC-2CB2-D0D8CF0D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5" y="14991"/>
            <a:ext cx="6951043" cy="388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AEB61-4C07-CF97-F2C8-9583E7A49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654" y="2170082"/>
            <a:ext cx="6517031" cy="3634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508" y="1904999"/>
            <a:ext cx="6489492" cy="32815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B3572-83DE-B485-13E4-65A7789E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6" y="689548"/>
            <a:ext cx="7103954" cy="51586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B27C6D-B570-42D3-ED54-6B614047DF9F}"/>
              </a:ext>
            </a:extLst>
          </p:cNvPr>
          <p:cNvSpPr txBox="1">
            <a:spLocks/>
          </p:cNvSpPr>
          <p:nvPr/>
        </p:nvSpPr>
        <p:spPr>
          <a:xfrm>
            <a:off x="7615003" y="494675"/>
            <a:ext cx="4122295" cy="37325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Kernel here is making a 5X5 matrix filled with ones using NumPy.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Cv2.Canny is a function used for edge detection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Cv2.Dialate is used to increase the size or thickness of white regions in binary image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Cv2.erode is used to shrink the white regions of a binary image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Iterations specifies operation should be done 1 time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2400" b="0" dirty="0">
              <a:solidFill>
                <a:schemeClr val="tx1"/>
              </a:solidFill>
              <a:latin typeface="Amasis MT Pro" panose="02040504050005020304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E1A63-53F1-E3EB-7834-9E464E4F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60" y="186672"/>
            <a:ext cx="4301179" cy="252013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F9B83-6BC2-0987-965B-12CECBB9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72" y="177563"/>
            <a:ext cx="4301179" cy="257421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B399C-07CA-8B61-B334-B9ED0F85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996" y="3219137"/>
            <a:ext cx="4301180" cy="256706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A6ADD-3640-9F5C-B9E1-ABBA63F92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972" y="3151159"/>
            <a:ext cx="4301179" cy="259007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CBBA965-F1BD-9D8A-B4F3-AEDF5146BF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3578" y="5698922"/>
            <a:ext cx="2071141" cy="419726"/>
          </a:xfrm>
        </p:spPr>
        <p:txBody>
          <a:bodyPr/>
          <a:lstStyle/>
          <a:p>
            <a:r>
              <a:rPr lang="en-US" b="1" dirty="0"/>
              <a:t>Eroded Image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8E376F-21B1-C248-E8EC-D8BE436D01D1}"/>
              </a:ext>
            </a:extLst>
          </p:cNvPr>
          <p:cNvSpPr txBox="1">
            <a:spLocks/>
          </p:cNvSpPr>
          <p:nvPr/>
        </p:nvSpPr>
        <p:spPr>
          <a:xfrm>
            <a:off x="7814803" y="5675914"/>
            <a:ext cx="2071141" cy="4197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1" dirty="0" err="1"/>
              <a:t>Dialated</a:t>
            </a:r>
            <a:r>
              <a:rPr lang="en-US" b="1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954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520727-E2AE-6456-AB32-CD6A1FC7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959" y="4446641"/>
            <a:ext cx="3315163" cy="198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F8157-3B61-2743-E33E-285DCB77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70" y="1904999"/>
            <a:ext cx="6868039" cy="45868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2ADCDE-2FE0-A916-9E6C-E1FCB72A4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04943" y="914261"/>
            <a:ext cx="3986789" cy="198147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0D0D945-6F4B-1711-0EDD-B1866CE0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37" y="506100"/>
            <a:ext cx="6477000" cy="1189037"/>
          </a:xfrm>
        </p:spPr>
        <p:txBody>
          <a:bodyPr/>
          <a:lstStyle/>
          <a:p>
            <a:pPr algn="ctr"/>
            <a:r>
              <a:rPr lang="en-US" u="sng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Resizing and Cropping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157F7-56D6-2A5B-541E-E2962817587E}"/>
              </a:ext>
            </a:extLst>
          </p:cNvPr>
          <p:cNvSpPr txBox="1">
            <a:spLocks/>
          </p:cNvSpPr>
          <p:nvPr/>
        </p:nvSpPr>
        <p:spPr>
          <a:xfrm>
            <a:off x="7615003" y="494675"/>
            <a:ext cx="4122295" cy="37325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Cv2.resize is used to resize the image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Cv2.resize(</a:t>
            </a:r>
            <a:r>
              <a:rPr lang="en-US" sz="2400" b="0" dirty="0" err="1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source,size</a:t>
            </a: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 of output array)</a:t>
            </a:r>
          </a:p>
          <a:p>
            <a:pPr marL="457200" indent="-457200"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For cropping, we are slicing the image: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row slice</a:t>
            </a:r>
          </a:p>
          <a:p>
            <a:pPr fontAlgn="auto"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latin typeface="Amasis MT Pro" panose="02040504050005020304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	column slice</a:t>
            </a:r>
          </a:p>
          <a:p>
            <a:pPr fontAlgn="auto">
              <a:spcAft>
                <a:spcPts val="0"/>
              </a:spcAft>
            </a:pPr>
            <a:endParaRPr lang="en-US" sz="2400" b="0" dirty="0">
              <a:solidFill>
                <a:schemeClr val="tx1"/>
              </a:solidFill>
              <a:latin typeface="Amasis MT Pro" panose="02040504050005020304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2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115">
      <a:dk1>
        <a:sysClr val="windowText" lastClr="000000"/>
      </a:dk1>
      <a:lt1>
        <a:sysClr val="window" lastClr="FFFFFF"/>
      </a:lt1>
      <a:dk2>
        <a:srgbClr val="F36E36"/>
      </a:dk2>
      <a:lt2>
        <a:srgbClr val="E7E6E6"/>
      </a:lt2>
      <a:accent1>
        <a:srgbClr val="A31312"/>
      </a:accent1>
      <a:accent2>
        <a:srgbClr val="E7E6E6"/>
      </a:accent2>
      <a:accent3>
        <a:srgbClr val="FDB913"/>
      </a:accent3>
      <a:accent4>
        <a:srgbClr val="1E753B"/>
      </a:accent4>
      <a:accent5>
        <a:srgbClr val="067CA2"/>
      </a:accent5>
      <a:accent6>
        <a:srgbClr val="493456"/>
      </a:accent6>
      <a:hlink>
        <a:srgbClr val="067CA2"/>
      </a:hlink>
      <a:folHlink>
        <a:srgbClr val="886D93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967531_win32_mlw v2" id="{D6E82B91-6E0A-4ADE-ABDF-7A3107FF5DC0}" vid="{FDF63795-6842-4874-86B5-D3F4150A0B0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D97AF3-310A-4DBA-AAE4-E94EC92F74FE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sharepoint/v3"/>
    <ds:schemaRef ds:uri="http://schemas.microsoft.com/office/infopath/2007/PartnerControl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F2509185-7C76-414A-B58D-FA547B6D6E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17C5B-66E3-4784-8825-129A0E305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510</Words>
  <Application>Microsoft Office PowerPoint</Application>
  <PresentationFormat>Widescreen</PresentationFormat>
  <Paragraphs>63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ADLaM Display</vt:lpstr>
      <vt:lpstr>Amasis MT Pro</vt:lpstr>
      <vt:lpstr>Angsana New</vt:lpstr>
      <vt:lpstr>Arial</vt:lpstr>
      <vt:lpstr>Nunito</vt:lpstr>
      <vt:lpstr>Segoe UI</vt:lpstr>
      <vt:lpstr>Wingdings</vt:lpstr>
      <vt:lpstr>Office Theme</vt:lpstr>
      <vt:lpstr>INTRODUCTION  TO  OPENCV</vt:lpstr>
      <vt:lpstr>What is OpenCV and its importance?</vt:lpstr>
      <vt:lpstr>PowerPoint Presentation</vt:lpstr>
      <vt:lpstr>1) Reading images, videos and webcam</vt:lpstr>
      <vt:lpstr>2) Basic Functions</vt:lpstr>
      <vt:lpstr>PowerPoint Presentation</vt:lpstr>
      <vt:lpstr>PowerPoint Presentation</vt:lpstr>
      <vt:lpstr>PowerPoint Presentation</vt:lpstr>
      <vt:lpstr>Resizing and Cropping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Joining Images</vt:lpstr>
      <vt:lpstr>Color Detection</vt:lpstr>
      <vt:lpstr>PowerPoint Presentation</vt:lpstr>
      <vt:lpstr>Face Detection</vt:lpstr>
      <vt:lpstr>PowerPoint Presentation</vt:lpstr>
      <vt:lpstr>PowerPoint Presentation</vt:lpstr>
      <vt:lpstr>Thank You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2022-05-06T06:19:48Z</dcterms:created>
  <dcterms:modified xsi:type="dcterms:W3CDTF">2023-09-21T19:34:34Z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